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6"/>
  </p:notesMasterIdLst>
  <p:sldIdLst>
    <p:sldId id="256" r:id="rId2"/>
    <p:sldId id="284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0" r:id="rId15"/>
    <p:sldId id="269" r:id="rId16"/>
    <p:sldId id="273" r:id="rId17"/>
    <p:sldId id="274" r:id="rId18"/>
    <p:sldId id="275" r:id="rId19"/>
    <p:sldId id="278" r:id="rId20"/>
    <p:sldId id="277" r:id="rId21"/>
    <p:sldId id="279" r:id="rId22"/>
    <p:sldId id="281" r:id="rId23"/>
    <p:sldId id="280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 autoAdjust="0"/>
    <p:restoredTop sz="94702" autoAdjust="0"/>
  </p:normalViewPr>
  <p:slideViewPr>
    <p:cSldViewPr>
      <p:cViewPr>
        <p:scale>
          <a:sx n="87" d="100"/>
          <a:sy n="87" d="100"/>
        </p:scale>
        <p:origin x="-90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F4DA6-0FD2-457D-A141-488AF68DEBE1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E3D4A-7075-40D6-A8E0-2536B91466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6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Numbers from 2004-2006</a:t>
            </a:r>
            <a:r>
              <a:rPr lang="en-US" baseline="0" dirty="0" smtClean="0"/>
              <a:t> based on 2008 financial statements.  Numbers from 2007-2010 based on 2010 financial statements</a:t>
            </a:r>
            <a:r>
              <a:rPr lang="en-US" baseline="0" dirty="0" smtClean="0"/>
              <a:t>. Numbers from 2011-2012 based on 2012 </a:t>
            </a:r>
            <a:r>
              <a:rPr lang="en-US" baseline="0" smtClean="0"/>
              <a:t>financial statements.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3D4A-7075-40D6-A8E0-2536B914669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58213-370A-4845-8288-6ECA2DD8544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850A2-716A-4189-A5E9-BFA65F774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Valuing Google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© James Dow, </a:t>
            </a:r>
            <a:r>
              <a:rPr lang="en-US" dirty="0" smtClean="0"/>
              <a:t>2009 </a:t>
            </a:r>
          </a:p>
          <a:p>
            <a:r>
              <a:rPr lang="en-US" dirty="0" smtClean="0"/>
              <a:t>revised 2011, 2013</a:t>
            </a:r>
            <a:endParaRPr lang="en-US" dirty="0" smtClean="0"/>
          </a:p>
          <a:p>
            <a:r>
              <a:rPr lang="en-US" dirty="0" smtClean="0"/>
              <a:t>Do not distribute without permission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should you bid?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$76 based on 2004 information?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$120-$261 based on 2005 information?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Google’s “guidance” of $108-$135?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August 2004: The Actual IPO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6350">
            <a:noFill/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Our estimates range from $76 to $261.</a:t>
            </a:r>
          </a:p>
          <a:p>
            <a:pPr>
              <a:buNone/>
            </a:pPr>
            <a:r>
              <a:rPr lang="en-US" dirty="0" smtClean="0"/>
              <a:t>And the auction price is: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		            		</a:t>
            </a:r>
            <a:r>
              <a:rPr lang="en-US" dirty="0" smtClean="0">
                <a:solidFill>
                  <a:srgbClr val="FF0000"/>
                </a:solidFill>
              </a:rPr>
              <a:t>$85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 next day the price jumps to $104.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It reaches $198 by the end of the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 after 2004?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258857"/>
              </p:ext>
            </p:extLst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Yahoo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696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In 2008, Yahoo turned down an offer to be bought out by Microsoft and its continued existence as an independent firm is questionable.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3505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Google in 2011 was one of the ten largest companies in the US by market capitalization.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371600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dirty="0" smtClean="0"/>
          </a:p>
          <a:p>
            <a:endParaRPr lang="en-US" sz="4800" dirty="0"/>
          </a:p>
          <a:p>
            <a:r>
              <a:rPr lang="en-US" sz="4800" dirty="0" smtClean="0"/>
              <a:t>Discounted Cash Flow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Why discounted cash flow?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Earnings do not grow at a constant rate.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Google earnings grew 256% in 2004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                                          34% in 2007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Using multiples assumes that other stocks are priced correctly.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The price of Yahoo fell in 2005 despite earnings more than doubling.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How to do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Step 1: Estimate the cash flow for each year.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	At some point, assume constant growth.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Step 2: Determine the appropriate discount rate.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Step 3: Discount the cash flows and add them 	up.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Step 1: Estimate the cash flows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362200"/>
          <a:ext cx="32004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FCF</a:t>
                      </a:r>
                      <a:r>
                        <a:rPr lang="en-US" baseline="0" dirty="0" smtClean="0"/>
                        <a:t> Growth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~90%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~70%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~55%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~44%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2012-2018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 to Below</a:t>
                      </a:r>
                      <a:r>
                        <a:rPr lang="en-US" baseline="0" dirty="0" smtClean="0"/>
                        <a:t> 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2019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294538"/>
              </p:ext>
            </p:extLst>
          </p:nvPr>
        </p:nvGraphicFramePr>
        <p:xfrm>
          <a:off x="4114800" y="2362200"/>
          <a:ext cx="3581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/>
                <a:gridCol w="1790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EPS(d) </a:t>
                      </a:r>
                      <a:r>
                        <a:rPr lang="en-US" dirty="0" smtClean="0"/>
                        <a:t>Growth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1752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 Week, 2004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1752600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Actual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Slight of 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Earnings &gt; FCF &gt; Dividends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In long run they should grow together</a:t>
            </a:r>
          </a:p>
          <a:p>
            <a:pPr>
              <a:buNone/>
            </a:pPr>
            <a:r>
              <a:rPr lang="en-US" dirty="0" smtClean="0"/>
              <a:t> 	Not so much at the start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FCF hard for us to calculate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Handling the terminal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Pick a growth rate (5%, 3%)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Value as a perpetuity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Discount to the present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1996:  Stanford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pPr marL="342900" lvl="1" indent="-342900">
              <a:buNone/>
            </a:pPr>
            <a:r>
              <a:rPr lang="en-US" sz="3200" dirty="0" smtClean="0"/>
              <a:t>	Sergey </a:t>
            </a:r>
            <a:r>
              <a:rPr lang="en-US" sz="3200" dirty="0" err="1" smtClean="0"/>
              <a:t>Brin</a:t>
            </a:r>
            <a:r>
              <a:rPr lang="en-US" sz="3200" dirty="0" smtClean="0"/>
              <a:t> and Larry Page are PhD students in computer science at Stanford University. They are working on a project to develop a better search engine.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Step 2:  The Discount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Base rate + risk premium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CAPM and Beta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BW: Beta of 2 and discount rate of 17.4%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Later, others use discount rates as low as 10%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Step 3. Present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81000" y="2209800"/>
          <a:ext cx="8315325" cy="201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5" imgW="7934241" imgH="1885876" progId="Excel.Sheet.8">
                  <p:embed/>
                </p:oleObj>
              </mc:Choice>
              <mc:Fallback>
                <p:oleObj name="Worksheet" r:id="rId5" imgW="7934241" imgH="1885876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09800"/>
                        <a:ext cx="8315325" cy="201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Sensitivity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Base price = $110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 = 0.03: price = $103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 = 0.15: price = $140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 = 0.10: price = $298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How do the values compare?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Actual price:     	$85 - $198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P/E estimates:  	$76-$261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DCF estimates: 	$103-$298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These are ballpark estimates.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If doing this for real you should be much more careful with the data.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Initial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In 1998, Andy </a:t>
            </a:r>
            <a:r>
              <a:rPr lang="en-US" dirty="0" err="1" smtClean="0"/>
              <a:t>Bechtolsheim</a:t>
            </a:r>
            <a:r>
              <a:rPr lang="en-US" dirty="0" smtClean="0"/>
              <a:t>, co-founder of Sun, gives them a check for $100,000.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They </a:t>
            </a:r>
            <a:r>
              <a:rPr lang="en-US" dirty="0"/>
              <a:t>incorporate in September 1998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1999: $25 million from Sequoia Capital and </a:t>
            </a:r>
            <a:r>
              <a:rPr lang="en-US" dirty="0" err="1" smtClean="0"/>
              <a:t>Kleiner</a:t>
            </a:r>
            <a:r>
              <a:rPr lang="en-US" dirty="0" smtClean="0"/>
              <a:t>, Perkins, </a:t>
            </a:r>
            <a:r>
              <a:rPr lang="en-US" dirty="0" err="1" smtClean="0"/>
              <a:t>Caufield</a:t>
            </a:r>
            <a:r>
              <a:rPr lang="en-US" dirty="0" smtClean="0"/>
              <a:t> and Byers.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2004: An IPO is Announced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Set for August 2004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Dutch Auction:</a:t>
            </a:r>
            <a:endParaRPr lang="en-US" dirty="0"/>
          </a:p>
          <a:p>
            <a:pPr>
              <a:buNone/>
            </a:pPr>
            <a:r>
              <a:rPr lang="en-US" dirty="0" smtClean="0"/>
              <a:t>		Investors submit bids</a:t>
            </a:r>
          </a:p>
          <a:p>
            <a:pPr>
              <a:buNone/>
            </a:pPr>
            <a:r>
              <a:rPr lang="en-US" dirty="0" smtClean="0"/>
              <a:t>		Bids are ordered, price sets supply = 	demand</a:t>
            </a:r>
          </a:p>
          <a:p>
            <a:pPr>
              <a:buNone/>
            </a:pPr>
            <a:r>
              <a:rPr lang="en-US" dirty="0" smtClean="0"/>
              <a:t>		All investors get the same price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April 2004: S1 filing with SEC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124200"/>
          <a:ext cx="82295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2004Q1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19,108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86,426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347,848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961,874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389,638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(6,076)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(14,690)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6,985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99,656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105,648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63,973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</a:t>
                      </a:r>
                      <a:r>
                        <a:rPr lang="en-US" baseline="0" dirty="0" smtClean="0"/>
                        <a:t> share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(0.14)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(0.22)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Diluted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(0.14)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(0.22)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How to forecast the rest of 2004?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524000"/>
          <a:ext cx="61722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304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2003Q1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2004Q1</a:t>
                      </a:r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961,874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178,894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389,638</a:t>
                      </a:r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105,648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25,800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63,973</a:t>
                      </a:r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dirty="0" smtClean="0"/>
                        <a:t>Per Share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0.42</a:t>
                      </a:r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dirty="0" smtClean="0"/>
                        <a:t>Diluted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3733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(2004Q1) x (4)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4343400"/>
          <a:ext cx="1600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1,558,552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255,892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0.96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76600" y="3581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(2004Q1) x (2003)</a:t>
            </a:r>
          </a:p>
          <a:p>
            <a:r>
              <a:rPr lang="en-US" dirty="0"/>
              <a:t> </a:t>
            </a:r>
            <a:r>
              <a:rPr lang="en-US" dirty="0" smtClean="0"/>
              <a:t>       (2003Q1)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429000" y="4343400"/>
          <a:ext cx="152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2,094,998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261,962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0.98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91200" y="3657600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Actual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791200" y="4343400"/>
          <a:ext cx="152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3,189,223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839,553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1.46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build="p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Google vs. Yahoo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20800"/>
                <a:gridCol w="1371600"/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Google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2004 </a:t>
                      </a:r>
                      <a:r>
                        <a:rPr lang="en-US" sz="1400" dirty="0" smtClean="0"/>
                        <a:t>(actual)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19,108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86,426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439,508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1,465,934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3,189,223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(14,690)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6,985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99,656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105,648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399,119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</a:t>
                      </a:r>
                      <a:r>
                        <a:rPr lang="en-US" baseline="0" dirty="0" smtClean="0"/>
                        <a:t> Share(d)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(0.22)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124200"/>
          <a:ext cx="8077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Yahoo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400" baseline="0" dirty="0" smtClean="0"/>
                        <a:t>(actual)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1,110,178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717,422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953,067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1,625.097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3,574,517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70,776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(92,788)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42,815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237,879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839,553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 Share(d)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(0.08)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8768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How do they compare in terms of revenue?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7150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How do they compare in terms of profitability?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Pricing Google with P/E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Assume Google is just like Yahoo in 2004</a:t>
            </a:r>
          </a:p>
          <a:p>
            <a:pPr>
              <a:buNone/>
            </a:pPr>
            <a:r>
              <a:rPr lang="en-US" dirty="0" smtClean="0"/>
              <a:t>Yahoo shares sold for around $30</a:t>
            </a:r>
          </a:p>
          <a:p>
            <a:pPr>
              <a:buNone/>
            </a:pPr>
            <a:r>
              <a:rPr lang="en-US" dirty="0" smtClean="0"/>
              <a:t>Yahoo earned $0.58 per share</a:t>
            </a:r>
          </a:p>
          <a:p>
            <a:pPr>
              <a:buNone/>
            </a:pPr>
            <a:r>
              <a:rPr lang="en-US" dirty="0" smtClean="0"/>
              <a:t>		This gives a P/E ratio of 52</a:t>
            </a:r>
          </a:p>
          <a:p>
            <a:pPr>
              <a:buNone/>
            </a:pPr>
            <a:r>
              <a:rPr lang="en-US" dirty="0" smtClean="0"/>
              <a:t>							$30/$0.58 = 52</a:t>
            </a:r>
          </a:p>
          <a:p>
            <a:pPr>
              <a:buNone/>
            </a:pPr>
            <a:r>
              <a:rPr lang="en-US" dirty="0" smtClean="0"/>
              <a:t>Apply this to Google’s earnings of $1.46 per share.</a:t>
            </a:r>
          </a:p>
          <a:p>
            <a:pPr>
              <a:buNone/>
            </a:pPr>
            <a:r>
              <a:rPr lang="en-US" dirty="0" smtClean="0"/>
              <a:t>		Google should trade for $76</a:t>
            </a:r>
          </a:p>
          <a:p>
            <a:pPr>
              <a:buNone/>
            </a:pPr>
            <a:r>
              <a:rPr lang="en-US" dirty="0" smtClean="0"/>
              <a:t>							$1.46 x 52 = $76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if we knew 2005?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Google earnings = $5.02 per share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Yahoo P/E (2004 price to 2005 earnings) = 24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At 24, Google price = $120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					$5.02 x 24 = $120</a:t>
            </a:r>
          </a:p>
          <a:p>
            <a:pPr>
              <a:buNone/>
            </a:pPr>
            <a:r>
              <a:rPr lang="en-US" dirty="0" smtClean="0"/>
              <a:t> 	At 52, Google price =  $261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						$5.02 x 52 = $261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726</Words>
  <Application>Microsoft Office PowerPoint</Application>
  <PresentationFormat>On-screen Show (4:3)</PresentationFormat>
  <Paragraphs>341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Worksheet</vt:lpstr>
      <vt:lpstr>Valuing Google</vt:lpstr>
      <vt:lpstr>1996:  Stanford</vt:lpstr>
      <vt:lpstr>Initial Funding</vt:lpstr>
      <vt:lpstr>2004: An IPO is Announced</vt:lpstr>
      <vt:lpstr>April 2004: S1 filing with SEC</vt:lpstr>
      <vt:lpstr>How to forecast the rest of 2004?</vt:lpstr>
      <vt:lpstr>Google vs. Yahoo</vt:lpstr>
      <vt:lpstr>Pricing Google with P/E Ratios</vt:lpstr>
      <vt:lpstr>What if we knew 2005?</vt:lpstr>
      <vt:lpstr>What should you bid?</vt:lpstr>
      <vt:lpstr>August 2004: The Actual IPO</vt:lpstr>
      <vt:lpstr>What happened after 2004?</vt:lpstr>
      <vt:lpstr>PowerPoint Presentation</vt:lpstr>
      <vt:lpstr>PowerPoint Presentation</vt:lpstr>
      <vt:lpstr>Why discounted cash flow?</vt:lpstr>
      <vt:lpstr>How to do it</vt:lpstr>
      <vt:lpstr>Step 1: Estimate the cash flows</vt:lpstr>
      <vt:lpstr>Slight of Hand</vt:lpstr>
      <vt:lpstr>Handling the terminal value</vt:lpstr>
      <vt:lpstr>Step 2:  The Discount Rate</vt:lpstr>
      <vt:lpstr>Step 3. Present Value</vt:lpstr>
      <vt:lpstr>Sensitivity Analysis</vt:lpstr>
      <vt:lpstr>How do the values compare?</vt:lpstr>
      <vt:lpstr>Warning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</dc:creator>
  <cp:lastModifiedBy>Dow, James P</cp:lastModifiedBy>
  <cp:revision>49</cp:revision>
  <dcterms:created xsi:type="dcterms:W3CDTF">2009-02-13T19:14:31Z</dcterms:created>
  <dcterms:modified xsi:type="dcterms:W3CDTF">2013-04-18T15:42:38Z</dcterms:modified>
</cp:coreProperties>
</file>